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64" r:id="rId4"/>
    <p:sldId id="257" r:id="rId5"/>
    <p:sldId id="258" r:id="rId6"/>
    <p:sldId id="260" r:id="rId7"/>
    <p:sldId id="259" r:id="rId8"/>
    <p:sldId id="261" r:id="rId9"/>
    <p:sldId id="262" r:id="rId10"/>
    <p:sldId id="263" r:id="rId11"/>
    <p:sldId id="265" r:id="rId12"/>
    <p:sldId id="266" r:id="rId13"/>
    <p:sldId id="267" r:id="rId14"/>
    <p:sldId id="268" r:id="rId15"/>
    <p:sldId id="269" r:id="rId16"/>
    <p:sldId id="272" r:id="rId17"/>
    <p:sldId id="270" r:id="rId18"/>
    <p:sldId id="271" r:id="rId19"/>
    <p:sldId id="273" r:id="rId20"/>
    <p:sldId id="274" r:id="rId21"/>
    <p:sldId id="275" r:id="rId22"/>
    <p:sldId id="276" r:id="rId23"/>
    <p:sldId id="277" r:id="rId24"/>
    <p:sldId id="281" r:id="rId25"/>
    <p:sldId id="278" r:id="rId26"/>
    <p:sldId id="279" r:id="rId27"/>
    <p:sldId id="280" r:id="rId28"/>
    <p:sldId id="282" r:id="rId29"/>
    <p:sldId id="283" r:id="rId30"/>
    <p:sldId id="284" r:id="rId31"/>
    <p:sldId id="286" r:id="rId32"/>
    <p:sldId id="28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368" autoAdjust="0"/>
    <p:restoredTop sz="94660"/>
  </p:normalViewPr>
  <p:slideViewPr>
    <p:cSldViewPr snapToGrid="0">
      <p:cViewPr>
        <p:scale>
          <a:sx n="54" d="100"/>
          <a:sy n="54" d="100"/>
        </p:scale>
        <p:origin x="34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4/23/2020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4/23/2020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4/23/2020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4" y="1214439"/>
            <a:ext cx="9760695" cy="5100636"/>
          </a:xfrm>
        </p:spPr>
        <p:txBody>
          <a:bodyPr>
            <a:normAutofit/>
          </a:bodyPr>
          <a:lstStyle/>
          <a:p>
            <a:pPr algn="just"/>
            <a:r>
              <a:rPr lang="en-US" sz="2000" dirty="0" smtClean="0"/>
              <a:t>                                                        </a:t>
            </a:r>
            <a:r>
              <a:rPr lang="en-US" sz="2000" b="1" u="sng" dirty="0" smtClean="0">
                <a:solidFill>
                  <a:schemeClr val="bg1"/>
                </a:solidFill>
              </a:rPr>
              <a:t>lecture  2</a:t>
            </a:r>
          </a:p>
          <a:p>
            <a:pPr algn="just"/>
            <a:r>
              <a:rPr lang="en-US" sz="2000" b="1" dirty="0">
                <a:solidFill>
                  <a:schemeClr val="bg1"/>
                </a:solidFill>
              </a:rPr>
              <a:t> </a:t>
            </a:r>
            <a:r>
              <a:rPr lang="en-US" sz="2000" b="1" dirty="0" smtClean="0">
                <a:solidFill>
                  <a:schemeClr val="bg1"/>
                </a:solidFill>
              </a:rPr>
              <a:t>          unit 2:foundation of curriculum</a:t>
            </a:r>
          </a:p>
          <a:p>
            <a:pPr algn="just"/>
            <a:r>
              <a:rPr lang="en-US" sz="2000" b="1" dirty="0">
                <a:solidFill>
                  <a:schemeClr val="bg1"/>
                </a:solidFill>
              </a:rPr>
              <a:t> </a:t>
            </a:r>
            <a:r>
              <a:rPr lang="en-US" sz="2000" b="1" dirty="0" smtClean="0">
                <a:solidFill>
                  <a:schemeClr val="bg1"/>
                </a:solidFill>
              </a:rPr>
              <a:t>          be.d (1.5)</a:t>
            </a:r>
          </a:p>
          <a:p>
            <a:pPr algn="just"/>
            <a:r>
              <a:rPr lang="en-US" sz="2000" b="1" dirty="0">
                <a:solidFill>
                  <a:schemeClr val="bg1"/>
                </a:solidFill>
              </a:rPr>
              <a:t> </a:t>
            </a:r>
            <a:r>
              <a:rPr lang="en-US" sz="2000" b="1" dirty="0" smtClean="0">
                <a:solidFill>
                  <a:schemeClr val="bg1"/>
                </a:solidFill>
              </a:rPr>
              <a:t>          semester 1</a:t>
            </a:r>
          </a:p>
          <a:p>
            <a:pPr algn="just"/>
            <a:r>
              <a:rPr lang="en-US" sz="2000" b="1" dirty="0">
                <a:solidFill>
                  <a:schemeClr val="bg1"/>
                </a:solidFill>
              </a:rPr>
              <a:t> </a:t>
            </a:r>
            <a:r>
              <a:rPr lang="en-US" sz="2000" b="1" dirty="0" smtClean="0">
                <a:solidFill>
                  <a:schemeClr val="bg1"/>
                </a:solidFill>
              </a:rPr>
              <a:t>          subject </a:t>
            </a:r>
            <a:r>
              <a:rPr lang="en-US" sz="2000" b="1" dirty="0" smtClean="0">
                <a:solidFill>
                  <a:schemeClr val="bg1"/>
                </a:solidFill>
                <a:effectLst>
                  <a:outerShdw blurRad="38100" dist="38100" dir="2700000" algn="tl">
                    <a:srgbClr val="000000">
                      <a:alpha val="43137"/>
                    </a:srgbClr>
                  </a:outerShdw>
                </a:effectLst>
              </a:rPr>
              <a:t>curriculum development</a:t>
            </a:r>
          </a:p>
          <a:p>
            <a:pPr algn="just"/>
            <a:r>
              <a:rPr lang="en-US" sz="2000" b="1" dirty="0">
                <a:solidFill>
                  <a:schemeClr val="bg1"/>
                </a:solidFill>
              </a:rPr>
              <a:t> </a:t>
            </a:r>
            <a:r>
              <a:rPr lang="en-US" sz="2000" b="1" dirty="0" smtClean="0">
                <a:solidFill>
                  <a:schemeClr val="bg1"/>
                </a:solidFill>
              </a:rPr>
              <a:t>          represented by: miss sadia tariq</a:t>
            </a:r>
          </a:p>
          <a:p>
            <a:pPr algn="just"/>
            <a:r>
              <a:rPr lang="en-US" sz="2000" b="1" dirty="0">
                <a:solidFill>
                  <a:schemeClr val="bg1"/>
                </a:solidFill>
              </a:rPr>
              <a:t> </a:t>
            </a:r>
            <a:r>
              <a:rPr lang="en-US" sz="2000" b="1" dirty="0" smtClean="0">
                <a:solidFill>
                  <a:schemeClr val="bg1"/>
                </a:solidFill>
              </a:rPr>
              <a:t>          department of education (planning and development)</a:t>
            </a:r>
          </a:p>
          <a:p>
            <a:pPr algn="just"/>
            <a:r>
              <a:rPr lang="en-US" sz="2000" b="1" dirty="0">
                <a:solidFill>
                  <a:schemeClr val="bg1"/>
                </a:solidFill>
              </a:rPr>
              <a:t> </a:t>
            </a:r>
            <a:r>
              <a:rPr lang="en-US" sz="2000" b="1" dirty="0" smtClean="0">
                <a:solidFill>
                  <a:schemeClr val="bg1"/>
                </a:solidFill>
              </a:rPr>
              <a:t>          Lahore college for women university, </a:t>
            </a:r>
            <a:r>
              <a:rPr lang="en-US" sz="2000" b="1" dirty="0" smtClean="0">
                <a:solidFill>
                  <a:schemeClr val="bg1"/>
                </a:solidFill>
                <a:effectLst>
                  <a:outerShdw blurRad="38100" dist="38100" dir="2700000" algn="tl">
                    <a:srgbClr val="000000">
                      <a:alpha val="43137"/>
                    </a:srgbClr>
                  </a:outerShdw>
                </a:effectLst>
              </a:rPr>
              <a:t>Lahore</a:t>
            </a:r>
            <a:endParaRPr lang="en-US"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8000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Realism</a:t>
            </a:r>
            <a:r>
              <a:rPr lang="en-US" dirty="0"/>
              <a:t> &amp;</a:t>
            </a:r>
            <a:r>
              <a:rPr lang="en-US" dirty="0" smtClean="0"/>
              <a:t> Curriculum</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t>Within education, realism can be seen through proponents of experimentalism which emphasizes students have various experiences as part of their education. These experiences can be something as simple as a field trip. Hands on activities in the classroom is another outgrowth of realist thinking.  Science is above the liberal arts because of its engagement with the real world in a concrete manner. The goal of realism in education is to encourage active learning through engaging as many senses as possible. Through the avenues of the senses learning takes place.</a:t>
            </a:r>
            <a:endParaRPr lang="en-US" sz="2000" b="1" dirty="0"/>
          </a:p>
        </p:txBody>
      </p:sp>
    </p:spTree>
    <p:extLst>
      <p:ext uri="{BB962C8B-B14F-4D97-AF65-F5344CB8AC3E}">
        <p14:creationId xmlns:p14="http://schemas.microsoft.com/office/powerpoint/2010/main" val="379939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Pragmatism:</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a:t>For pragmatists, only those things that are experienced or observed are real. In this late 19th century American philosophy, the focus is on the reality of experience. Unlike the Realists and Rationalists, Pragmatists believe that reality is constantly changing and that we learn best through applying our experiences and thoughts to problems, as they arise. The universe is dynamic and evolving, a "becoming" view of the world. There is no absolute and unchanging truth, but rather, truth is what works. Pragmatism is derived from the teaching of Charles Sanders Peirce (1839-1914), who believed that thought must produce action, rather than linger in the mind and lead to indecisiveness.</a:t>
            </a:r>
            <a:endParaRPr lang="en-US" sz="2000" b="1" dirty="0"/>
          </a:p>
        </p:txBody>
      </p:sp>
    </p:spTree>
    <p:extLst>
      <p:ext uri="{BB962C8B-B14F-4D97-AF65-F5344CB8AC3E}">
        <p14:creationId xmlns:p14="http://schemas.microsoft.com/office/powerpoint/2010/main" val="2874969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t>J</a:t>
            </a:r>
            <a:r>
              <a:rPr lang="en-US" sz="2000" b="1" dirty="0" smtClean="0"/>
              <a:t>ohn </a:t>
            </a:r>
            <a:r>
              <a:rPr lang="en-US" sz="2000" b="1" dirty="0"/>
              <a:t>Dewey (1859-1952) applied pragmatist philosophy in his progressive approaches. He believed that learners must adapt to each other and to their environment. Schools should emphasize the subject matter of social experience. All learning is dependent on the context of place, time, and circumstance. Different cultural and ethnic groups learn to work cooperatively and contribute to a democratic society. The ultimate purpose is the creation of a new social order. Character development is based on making group decisions in light of consequences.</a:t>
            </a:r>
            <a:endParaRPr lang="en-US" sz="2000" b="1" dirty="0"/>
          </a:p>
        </p:txBody>
      </p:sp>
    </p:spTree>
    <p:extLst>
      <p:ext uri="{BB962C8B-B14F-4D97-AF65-F5344CB8AC3E}">
        <p14:creationId xmlns:p14="http://schemas.microsoft.com/office/powerpoint/2010/main" val="1202192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t>For Pragmatists, teaching methods focus on hands-on problem solving, experimenting, and projects, often having students work in groups. Curriculum should bring the disciplines together to focus on solving problems in an interdisciplinary way. Rather than passing down organized bodies of knowledge to new learners, Pragmatists believe that learners should apply their knowledge to real situations through experimental inquiry. This prepares students for citizenship, daily living, and future careers.</a:t>
            </a:r>
            <a:endParaRPr lang="en-US" sz="2000" b="1" dirty="0"/>
          </a:p>
        </p:txBody>
      </p:sp>
    </p:spTree>
    <p:extLst>
      <p:ext uri="{BB962C8B-B14F-4D97-AF65-F5344CB8AC3E}">
        <p14:creationId xmlns:p14="http://schemas.microsoft.com/office/powerpoint/2010/main" val="2304962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Pragmatism and curriculum:</a:t>
            </a:r>
            <a:endParaRPr lang="en-US" dirty="0"/>
          </a:p>
        </p:txBody>
      </p:sp>
      <p:sp>
        <p:nvSpPr>
          <p:cNvPr id="3" name="Content Placeholder 2"/>
          <p:cNvSpPr>
            <a:spLocks noGrp="1"/>
          </p:cNvSpPr>
          <p:nvPr>
            <p:ph idx="1"/>
          </p:nvPr>
        </p:nvSpPr>
        <p:spPr>
          <a:xfrm>
            <a:off x="1154954" y="2185988"/>
            <a:ext cx="8825659" cy="2000250"/>
          </a:xfrm>
        </p:spPr>
        <p:txBody>
          <a:bodyPr>
            <a:noAutofit/>
          </a:bodyPr>
          <a:lstStyle/>
          <a:p>
            <a:pPr marL="0" indent="0">
              <a:buNone/>
            </a:pPr>
            <a:r>
              <a:rPr lang="en-US" b="1" dirty="0"/>
              <a:t>The curriculum should be framed on the basis of certain basic principles. The principle of curriculum construction in pragmatism are</a:t>
            </a:r>
            <a:r>
              <a:rPr lang="en-US" b="1" dirty="0" smtClean="0"/>
              <a:t>:</a:t>
            </a:r>
          </a:p>
          <a:p>
            <a:r>
              <a:rPr lang="en-US" b="1" dirty="0"/>
              <a:t>Activity based Principle which says that curriculum should be activity based where each student can do the activity and learn from his own </a:t>
            </a:r>
            <a:r>
              <a:rPr lang="en-US" b="1" dirty="0" smtClean="0"/>
              <a:t>perception.</a:t>
            </a:r>
          </a:p>
          <a:p>
            <a:r>
              <a:rPr lang="en-US" b="1" dirty="0"/>
              <a:t>Principle of utility that means the curriculum should be useful for future </a:t>
            </a:r>
            <a:r>
              <a:rPr lang="en-US" b="1" dirty="0" smtClean="0"/>
              <a:t>life.</a:t>
            </a:r>
          </a:p>
          <a:p>
            <a:r>
              <a:rPr lang="en-US" b="1" dirty="0"/>
              <a:t>Principle of child centeredness</a:t>
            </a:r>
            <a:r>
              <a:rPr lang="en-US" b="1" dirty="0" smtClean="0"/>
              <a:t>.</a:t>
            </a:r>
          </a:p>
          <a:p>
            <a:r>
              <a:rPr lang="en-US" b="1" dirty="0"/>
              <a:t>The principle of experience which means learning from senses and from own perceptions.</a:t>
            </a:r>
          </a:p>
          <a:p>
            <a:r>
              <a:rPr lang="en-US" b="1" dirty="0"/>
              <a:t>Principle of integration which integrates the child activities and needs on one hand, and the needs of the present democracy on the other hand.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24593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Principal of flexibility which says that curriculum should not be rigid and fixed for all time rather it should be flexible in accordance with the time and need of students.</a:t>
            </a:r>
          </a:p>
          <a:p>
            <a:r>
              <a:rPr lang="en-US" b="1" dirty="0"/>
              <a:t>According to pragmatism learning must be based on the child’s experiences as well as occupations and activities. Besides school subjects, free purposive and socialized activities should be in the curriculum.</a:t>
            </a:r>
          </a:p>
          <a:p>
            <a:r>
              <a:rPr lang="en-US" b="1" dirty="0"/>
              <a:t>The subjects included in pragmatic curriculum are- Language, Hygiene, History, Geography, Physics, Mathematics, Science, Domestic science for Girls, Agriculture for boys, Psychology Sociology.</a:t>
            </a:r>
          </a:p>
          <a:p>
            <a:endParaRPr lang="en-US" dirty="0"/>
          </a:p>
        </p:txBody>
      </p:sp>
    </p:spTree>
    <p:extLst>
      <p:ext uri="{BB962C8B-B14F-4D97-AF65-F5344CB8AC3E}">
        <p14:creationId xmlns:p14="http://schemas.microsoft.com/office/powerpoint/2010/main" val="1720986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1214967"/>
          </a:xfrm>
        </p:spPr>
        <p:txBody>
          <a:bodyPr/>
          <a:lstStyle/>
          <a:p>
            <a:r>
              <a:rPr lang="en-US" dirty="0"/>
              <a:t>Sociological Foundation</a:t>
            </a:r>
            <a:endParaRPr lang="en-US" dirty="0"/>
          </a:p>
        </p:txBody>
      </p:sp>
      <p:sp>
        <p:nvSpPr>
          <p:cNvPr id="3" name="Subtitle 2"/>
          <p:cNvSpPr>
            <a:spLocks noGrp="1"/>
          </p:cNvSpPr>
          <p:nvPr>
            <p:ph type="subTitle" idx="1"/>
          </p:nvPr>
        </p:nvSpPr>
        <p:spPr>
          <a:xfrm>
            <a:off x="1154955" y="3614738"/>
            <a:ext cx="8825658" cy="1895474"/>
          </a:xfrm>
        </p:spPr>
        <p:txBody>
          <a:bodyPr/>
          <a:lstStyle/>
          <a:p>
            <a:r>
              <a:rPr lang="en-US" b="1" dirty="0" smtClean="0"/>
              <a:t>The</a:t>
            </a:r>
            <a:r>
              <a:rPr lang="en-US" b="1" dirty="0"/>
              <a:t> Sociological </a:t>
            </a:r>
            <a:r>
              <a:rPr lang="en-US" b="1" dirty="0" smtClean="0"/>
              <a:t>Foundation - </a:t>
            </a:r>
            <a:r>
              <a:rPr lang="en-US" b="1" dirty="0"/>
              <a:t>Issues from society including groups and institutions in the culture and their contribution to education - refers to issues from society that have an influence on curriculum. There are many aspects of the society that need consideration in curriculum making.</a:t>
            </a:r>
            <a:endParaRPr lang="en-US" b="1" dirty="0"/>
          </a:p>
        </p:txBody>
      </p:sp>
    </p:spTree>
    <p:extLst>
      <p:ext uri="{BB962C8B-B14F-4D97-AF65-F5344CB8AC3E}">
        <p14:creationId xmlns:p14="http://schemas.microsoft.com/office/powerpoint/2010/main" val="360506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sz="2000" b="1" dirty="0"/>
              <a:t>T</a:t>
            </a:r>
            <a:r>
              <a:rPr lang="en-US" sz="2000" b="1" dirty="0" smtClean="0"/>
              <a:t>hus</a:t>
            </a:r>
            <a:r>
              <a:rPr lang="en-US" sz="2000" b="1" dirty="0"/>
              <a:t>, the purpose of Social Foundations study is to draw upon these humanities and social science disciplines to develop students’ interpretive, normative, and critical perspectives on education, both inside and outside of schools (Council for Social Foundations of Education, 1996, 2004). The development of such perspectives helps educators to “exercise sensitive judgments amidst competing cultural and education values and beliefs</a:t>
            </a:r>
            <a:r>
              <a:rPr lang="en-US" sz="2000" b="1" dirty="0" smtClean="0"/>
              <a:t>”</a:t>
            </a:r>
          </a:p>
          <a:p>
            <a:pPr marL="0" indent="0">
              <a:buNone/>
            </a:pPr>
            <a:endParaRPr lang="en-US" dirty="0"/>
          </a:p>
        </p:txBody>
      </p:sp>
    </p:spTree>
    <p:extLst>
      <p:ext uri="{BB962C8B-B14F-4D97-AF65-F5344CB8AC3E}">
        <p14:creationId xmlns:p14="http://schemas.microsoft.com/office/powerpoint/2010/main" val="2731484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t>Rather than reducing education to a formula for best practice, courses in the Social Foundations of Education challenge students to think deeply about the relationships between education (formal and informal) and society(</a:t>
            </a:r>
            <a:r>
              <a:rPr lang="en-US" sz="2000" b="1" dirty="0" err="1"/>
              <a:t>ies</a:t>
            </a:r>
            <a:r>
              <a:rPr lang="en-US" sz="2000" b="1" dirty="0"/>
              <a:t>) at large.  Social Foundations encourages educators to use “critical judgment to question educational assumptions and arrangements and to identify contradictions and inconsistencies among social and educational values, policies, and practices”</a:t>
            </a:r>
            <a:endParaRPr lang="en-US" sz="2000" b="1" dirty="0"/>
          </a:p>
        </p:txBody>
      </p:sp>
    </p:spTree>
    <p:extLst>
      <p:ext uri="{BB962C8B-B14F-4D97-AF65-F5344CB8AC3E}">
        <p14:creationId xmlns:p14="http://schemas.microsoft.com/office/powerpoint/2010/main" val="3730912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pPr marL="0" indent="0">
              <a:buNone/>
            </a:pPr>
            <a:r>
              <a:rPr lang="en-US" sz="1600" b="1" dirty="0"/>
              <a:t>Education and Society Schools exist within, not apart from, social context Schools emerges within </a:t>
            </a:r>
            <a:r>
              <a:rPr lang="en-US" sz="1600" b="1" dirty="0" smtClean="0"/>
              <a:t>society.</a:t>
            </a:r>
          </a:p>
          <a:p>
            <a:pPr marL="0" indent="0">
              <a:buNone/>
            </a:pPr>
            <a:r>
              <a:rPr lang="en-US" sz="1400" b="1" dirty="0">
                <a:solidFill>
                  <a:srgbClr val="007AB5"/>
                </a:solidFill>
                <a:latin typeface="Helvetica Neue"/>
              </a:rPr>
              <a:t> </a:t>
            </a:r>
            <a:r>
              <a:rPr lang="en-US" sz="1400" b="1" dirty="0" smtClean="0">
                <a:solidFill>
                  <a:srgbClr val="007AB5"/>
                </a:solidFill>
                <a:latin typeface="Helvetica Neue"/>
              </a:rPr>
              <a:t>                                            </a:t>
            </a:r>
            <a:r>
              <a:rPr lang="en-US" sz="1400" b="1" u="sng" dirty="0" smtClean="0">
                <a:solidFill>
                  <a:srgbClr val="3B3835"/>
                </a:solidFill>
                <a:effectLst>
                  <a:outerShdw blurRad="38100" dist="38100" dir="2700000" algn="tl">
                    <a:srgbClr val="000000">
                      <a:alpha val="43137"/>
                    </a:srgbClr>
                  </a:outerShdw>
                </a:effectLst>
                <a:latin typeface="Helvetica Neue"/>
              </a:rPr>
              <a:t>SOCIOLOGICAL </a:t>
            </a:r>
            <a:r>
              <a:rPr lang="en-US" sz="1400" b="1" u="sng" dirty="0">
                <a:solidFill>
                  <a:srgbClr val="3B3835"/>
                </a:solidFill>
                <a:effectLst>
                  <a:outerShdw blurRad="38100" dist="38100" dir="2700000" algn="tl">
                    <a:srgbClr val="000000">
                      <a:alpha val="43137"/>
                    </a:srgbClr>
                  </a:outerShdw>
                </a:effectLst>
                <a:latin typeface="Helvetica Neue"/>
              </a:rPr>
              <a:t>BASIS </a:t>
            </a:r>
            <a:endParaRPr lang="en-US" sz="1400" b="1" u="sng" dirty="0" smtClean="0">
              <a:solidFill>
                <a:srgbClr val="3B3835"/>
              </a:solidFill>
              <a:effectLst>
                <a:outerShdw blurRad="38100" dist="38100" dir="2700000" algn="tl">
                  <a:srgbClr val="000000">
                    <a:alpha val="43137"/>
                  </a:srgbClr>
                </a:outerShdw>
              </a:effectLst>
              <a:latin typeface="Helvetica Neue"/>
            </a:endParaRPr>
          </a:p>
          <a:p>
            <a:r>
              <a:rPr lang="en-US" sz="1400" b="1" dirty="0" smtClean="0">
                <a:solidFill>
                  <a:srgbClr val="3B3835"/>
                </a:solidFill>
                <a:latin typeface="Helvetica Neue"/>
              </a:rPr>
              <a:t> </a:t>
            </a:r>
            <a:r>
              <a:rPr lang="en-US" sz="1400" b="1" dirty="0">
                <a:solidFill>
                  <a:srgbClr val="3B3835"/>
                </a:solidFill>
                <a:latin typeface="Helvetica Neue"/>
              </a:rPr>
              <a:t>AIMS OF </a:t>
            </a:r>
            <a:r>
              <a:rPr lang="en-US" sz="1400" b="1" dirty="0" smtClean="0">
                <a:solidFill>
                  <a:srgbClr val="3B3835"/>
                </a:solidFill>
                <a:latin typeface="Helvetica Neue"/>
              </a:rPr>
              <a:t>EDUCATION        </a:t>
            </a:r>
          </a:p>
          <a:p>
            <a:r>
              <a:rPr lang="en-US" sz="1400" b="1" dirty="0" smtClean="0">
                <a:solidFill>
                  <a:srgbClr val="3B3835"/>
                </a:solidFill>
                <a:latin typeface="Helvetica Neue"/>
              </a:rPr>
              <a:t>Development </a:t>
            </a:r>
            <a:r>
              <a:rPr lang="en-US" sz="1400" b="1" dirty="0">
                <a:solidFill>
                  <a:srgbClr val="3B3835"/>
                </a:solidFill>
                <a:latin typeface="Helvetica Neue"/>
              </a:rPr>
              <a:t>of social feelings and qualities </a:t>
            </a:r>
            <a:endParaRPr lang="en-US" sz="1400" b="1" dirty="0" smtClean="0">
              <a:solidFill>
                <a:srgbClr val="3B3835"/>
              </a:solidFill>
              <a:latin typeface="Helvetica Neue"/>
            </a:endParaRPr>
          </a:p>
          <a:p>
            <a:r>
              <a:rPr lang="en-US" sz="1400" b="1" dirty="0" smtClean="0">
                <a:solidFill>
                  <a:srgbClr val="3B3835"/>
                </a:solidFill>
                <a:latin typeface="Helvetica Neue"/>
              </a:rPr>
              <a:t> </a:t>
            </a:r>
            <a:r>
              <a:rPr lang="en-US" sz="1400" b="1" dirty="0">
                <a:solidFill>
                  <a:srgbClr val="3B3835"/>
                </a:solidFill>
                <a:latin typeface="Helvetica Neue"/>
              </a:rPr>
              <a:t>Development of a socially efficient individual </a:t>
            </a:r>
            <a:r>
              <a:rPr lang="en-US" sz="1400" b="1" dirty="0" smtClean="0">
                <a:solidFill>
                  <a:srgbClr val="3B3835"/>
                </a:solidFill>
                <a:latin typeface="Helvetica Neue"/>
              </a:rPr>
              <a:t>  </a:t>
            </a:r>
          </a:p>
          <a:p>
            <a:r>
              <a:rPr lang="en-US" sz="1400" b="1" dirty="0" smtClean="0">
                <a:solidFill>
                  <a:srgbClr val="3B3835"/>
                </a:solidFill>
                <a:latin typeface="Helvetica Neue"/>
              </a:rPr>
              <a:t> </a:t>
            </a:r>
            <a:r>
              <a:rPr lang="en-US" sz="1400" b="1" dirty="0">
                <a:solidFill>
                  <a:srgbClr val="3B3835"/>
                </a:solidFill>
                <a:latin typeface="Helvetica Neue"/>
              </a:rPr>
              <a:t>Improvement of vocational </a:t>
            </a:r>
            <a:r>
              <a:rPr lang="en-US" sz="1400" b="1" dirty="0" smtClean="0">
                <a:solidFill>
                  <a:srgbClr val="3B3835"/>
                </a:solidFill>
                <a:latin typeface="Helvetica Neue"/>
              </a:rPr>
              <a:t> efficiency </a:t>
            </a:r>
          </a:p>
          <a:p>
            <a:r>
              <a:rPr lang="en-US" sz="1400" b="1" dirty="0" smtClean="0">
                <a:solidFill>
                  <a:srgbClr val="3B3835"/>
                </a:solidFill>
                <a:latin typeface="Helvetica Neue"/>
              </a:rPr>
              <a:t> </a:t>
            </a:r>
            <a:r>
              <a:rPr lang="en-US" sz="1400" b="1" dirty="0">
                <a:solidFill>
                  <a:srgbClr val="3B3835"/>
                </a:solidFill>
                <a:latin typeface="Helvetica Neue"/>
              </a:rPr>
              <a:t>Use of leisure time and development of healthy recreational pursuits </a:t>
            </a:r>
            <a:endParaRPr lang="en-US" sz="1400" b="1" dirty="0" smtClean="0">
              <a:solidFill>
                <a:srgbClr val="3B3835"/>
              </a:solidFill>
              <a:latin typeface="Helvetica Neue"/>
            </a:endParaRPr>
          </a:p>
          <a:p>
            <a:r>
              <a:rPr lang="en-US" sz="1400" b="1" dirty="0" smtClean="0">
                <a:solidFill>
                  <a:srgbClr val="3B3835"/>
                </a:solidFill>
                <a:latin typeface="Helvetica Neue"/>
              </a:rPr>
              <a:t> </a:t>
            </a:r>
            <a:r>
              <a:rPr lang="en-US" sz="1400" b="1" dirty="0">
                <a:solidFill>
                  <a:srgbClr val="3B3835"/>
                </a:solidFill>
                <a:latin typeface="Helvetica Neue"/>
              </a:rPr>
              <a:t>Transmission of social </a:t>
            </a:r>
            <a:r>
              <a:rPr lang="en-US" sz="1400" b="1" dirty="0" smtClean="0">
                <a:solidFill>
                  <a:srgbClr val="3B3835"/>
                </a:solidFill>
                <a:latin typeface="Helvetica Neue"/>
              </a:rPr>
              <a:t>heritage   </a:t>
            </a:r>
          </a:p>
          <a:p>
            <a:r>
              <a:rPr lang="en-US" sz="1400" b="1" dirty="0" smtClean="0">
                <a:solidFill>
                  <a:srgbClr val="3B3835"/>
                </a:solidFill>
                <a:latin typeface="Helvetica Neue"/>
              </a:rPr>
              <a:t> diffusion </a:t>
            </a:r>
            <a:r>
              <a:rPr lang="en-US" sz="1400" b="1" dirty="0">
                <a:solidFill>
                  <a:srgbClr val="3B3835"/>
                </a:solidFill>
                <a:latin typeface="Helvetica Neue"/>
              </a:rPr>
              <a:t>of more and more </a:t>
            </a:r>
            <a:r>
              <a:rPr lang="en-US" sz="1400" b="1" dirty="0" smtClean="0">
                <a:solidFill>
                  <a:srgbClr val="3B3835"/>
                </a:solidFill>
                <a:latin typeface="Helvetica Neue"/>
              </a:rPr>
              <a:t>knowledge</a:t>
            </a:r>
          </a:p>
          <a:p>
            <a:r>
              <a:rPr lang="en-US" sz="1400" b="1" dirty="0" smtClean="0">
                <a:solidFill>
                  <a:srgbClr val="3B3835"/>
                </a:solidFill>
                <a:latin typeface="Helvetica Neue"/>
              </a:rPr>
              <a:t>  </a:t>
            </a:r>
            <a:r>
              <a:rPr lang="en-US" sz="1400" b="1" dirty="0">
                <a:solidFill>
                  <a:srgbClr val="3B3835"/>
                </a:solidFill>
                <a:latin typeface="Helvetica Neue"/>
              </a:rPr>
              <a:t>Development of constructive and creative outlook of the individual </a:t>
            </a:r>
            <a:r>
              <a:rPr lang="en-US" sz="1400" b="1" dirty="0" smtClean="0">
                <a:solidFill>
                  <a:srgbClr val="3B3835"/>
                </a:solidFill>
                <a:latin typeface="Helvetica Neue"/>
              </a:rPr>
              <a:t>                     </a:t>
            </a:r>
          </a:p>
          <a:p>
            <a:r>
              <a:rPr lang="en-US" sz="1400" b="1" dirty="0" smtClean="0">
                <a:solidFill>
                  <a:srgbClr val="3B3835"/>
                </a:solidFill>
                <a:latin typeface="Helvetica Neue"/>
              </a:rPr>
              <a:t> Education </a:t>
            </a:r>
            <a:r>
              <a:rPr lang="en-US" sz="1400" b="1" dirty="0">
                <a:solidFill>
                  <a:srgbClr val="3B3835"/>
                </a:solidFill>
                <a:latin typeface="Helvetica Neue"/>
              </a:rPr>
              <a:t>for social service, social efficiency, emotional integration, national unity and patriotism</a:t>
            </a:r>
            <a:endParaRPr lang="en-US" sz="1400" b="1" dirty="0"/>
          </a:p>
        </p:txBody>
      </p:sp>
    </p:spTree>
    <p:extLst>
      <p:ext uri="{BB962C8B-B14F-4D97-AF65-F5344CB8AC3E}">
        <p14:creationId xmlns:p14="http://schemas.microsoft.com/office/powerpoint/2010/main" val="415305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1057805"/>
          </a:xfrm>
        </p:spPr>
        <p:txBody>
          <a:bodyPr/>
          <a:lstStyle/>
          <a:p>
            <a:r>
              <a:rPr lang="en-US" dirty="0" smtClean="0"/>
              <a:t>Foundation of curriculum</a:t>
            </a:r>
            <a:endParaRPr lang="en-US" dirty="0"/>
          </a:p>
        </p:txBody>
      </p:sp>
      <p:sp>
        <p:nvSpPr>
          <p:cNvPr id="3" name="Subtitle 2"/>
          <p:cNvSpPr>
            <a:spLocks noGrp="1"/>
          </p:cNvSpPr>
          <p:nvPr>
            <p:ph type="subTitle" idx="1"/>
          </p:nvPr>
        </p:nvSpPr>
        <p:spPr>
          <a:xfrm>
            <a:off x="1154955" y="3486150"/>
            <a:ext cx="8825658" cy="2152650"/>
          </a:xfrm>
        </p:spPr>
        <p:txBody>
          <a:bodyPr>
            <a:noAutofit/>
          </a:bodyPr>
          <a:lstStyle/>
          <a:p>
            <a:pPr marL="571500" indent="-571500">
              <a:buFont typeface="+mj-lt"/>
              <a:buAutoNum type="romanUcPeriod"/>
            </a:pPr>
            <a:r>
              <a:rPr lang="en-US" sz="2800" b="1" dirty="0" smtClean="0">
                <a:solidFill>
                  <a:schemeClr val="accent4">
                    <a:lumMod val="75000"/>
                  </a:schemeClr>
                </a:solidFill>
              </a:rPr>
              <a:t>Philosophical foundation</a:t>
            </a:r>
          </a:p>
          <a:p>
            <a:pPr marL="571500" indent="-571500">
              <a:buFont typeface="+mj-lt"/>
              <a:buAutoNum type="romanUcPeriod"/>
            </a:pPr>
            <a:r>
              <a:rPr lang="en-US" sz="2800" b="1" dirty="0" smtClean="0">
                <a:solidFill>
                  <a:schemeClr val="accent4">
                    <a:lumMod val="75000"/>
                  </a:schemeClr>
                </a:solidFill>
              </a:rPr>
              <a:t>Sociological foundation</a:t>
            </a:r>
          </a:p>
          <a:p>
            <a:pPr marL="571500" indent="-571500">
              <a:buFont typeface="+mj-lt"/>
              <a:buAutoNum type="romanUcPeriod"/>
            </a:pPr>
            <a:r>
              <a:rPr lang="en-US" sz="2800" b="1" dirty="0" smtClean="0">
                <a:solidFill>
                  <a:schemeClr val="accent4">
                    <a:lumMod val="75000"/>
                  </a:schemeClr>
                </a:solidFill>
              </a:rPr>
              <a:t>Psychological foundation</a:t>
            </a:r>
            <a:endParaRPr lang="en-US" sz="2800" b="1" dirty="0">
              <a:solidFill>
                <a:schemeClr val="accent4">
                  <a:lumMod val="75000"/>
                </a:schemeClr>
              </a:solidFill>
            </a:endParaRPr>
          </a:p>
        </p:txBody>
      </p:sp>
    </p:spTree>
    <p:extLst>
      <p:ext uri="{BB962C8B-B14F-4D97-AF65-F5344CB8AC3E}">
        <p14:creationId xmlns:p14="http://schemas.microsoft.com/office/powerpoint/2010/main" val="2386969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pPr marL="0" indent="0">
              <a:buNone/>
            </a:pPr>
            <a:r>
              <a:rPr lang="en-US" b="1" dirty="0" smtClean="0"/>
              <a:t>CURRICULUM</a:t>
            </a:r>
          </a:p>
          <a:p>
            <a:r>
              <a:rPr lang="en-US" b="1" dirty="0" smtClean="0"/>
              <a:t>  </a:t>
            </a:r>
            <a:r>
              <a:rPr lang="en-US" b="1" dirty="0"/>
              <a:t>Based on conditions, problems and needs of society </a:t>
            </a:r>
            <a:endParaRPr lang="en-US" b="1" dirty="0" smtClean="0"/>
          </a:p>
          <a:p>
            <a:r>
              <a:rPr lang="en-US" b="1" dirty="0" smtClean="0"/>
              <a:t> </a:t>
            </a:r>
            <a:r>
              <a:rPr lang="en-US" b="1" dirty="0"/>
              <a:t>An agent for transmission of basic values of culture </a:t>
            </a:r>
            <a:endParaRPr lang="en-US" b="1" dirty="0" smtClean="0"/>
          </a:p>
          <a:p>
            <a:r>
              <a:rPr lang="en-US" b="1" dirty="0" smtClean="0"/>
              <a:t> </a:t>
            </a:r>
            <a:r>
              <a:rPr lang="en-US" b="1" dirty="0"/>
              <a:t>Prepare the child for global/world society </a:t>
            </a:r>
            <a:endParaRPr lang="en-US" b="1" dirty="0" smtClean="0"/>
          </a:p>
          <a:p>
            <a:r>
              <a:rPr lang="en-US" b="1" dirty="0" smtClean="0"/>
              <a:t> </a:t>
            </a:r>
            <a:r>
              <a:rPr lang="en-US" b="1" dirty="0"/>
              <a:t>Flexible and changeable for the effective realization of socially determined objectives </a:t>
            </a:r>
            <a:endParaRPr lang="en-US" b="1" dirty="0" smtClean="0"/>
          </a:p>
          <a:p>
            <a:r>
              <a:rPr lang="en-US" b="1" dirty="0" smtClean="0"/>
              <a:t> </a:t>
            </a:r>
            <a:r>
              <a:rPr lang="en-US" b="1" dirty="0"/>
              <a:t>Lead to the development of genuine ‘we feeling’ i.e. of a group having a spirit of social interaction</a:t>
            </a:r>
            <a:endParaRPr lang="en-US" b="1" dirty="0"/>
          </a:p>
        </p:txBody>
      </p:sp>
    </p:spTree>
    <p:extLst>
      <p:ext uri="{BB962C8B-B14F-4D97-AF65-F5344CB8AC3E}">
        <p14:creationId xmlns:p14="http://schemas.microsoft.com/office/powerpoint/2010/main" val="539710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000" b="1" dirty="0"/>
              <a:t>METHODS OF </a:t>
            </a:r>
            <a:r>
              <a:rPr lang="en-US" sz="2000" b="1" dirty="0" smtClean="0"/>
              <a:t>TEACHING</a:t>
            </a:r>
          </a:p>
          <a:p>
            <a:r>
              <a:rPr lang="en-US" sz="2000" b="1" dirty="0" smtClean="0"/>
              <a:t> Enable </a:t>
            </a:r>
            <a:r>
              <a:rPr lang="en-US" sz="2000" b="1" dirty="0"/>
              <a:t>child to acquire skills and knowledge needed </a:t>
            </a:r>
            <a:endParaRPr lang="en-US" sz="2000" b="1" dirty="0" smtClean="0"/>
          </a:p>
          <a:p>
            <a:r>
              <a:rPr lang="en-US" sz="2000" b="1" dirty="0" smtClean="0"/>
              <a:t>Develop </a:t>
            </a:r>
            <a:r>
              <a:rPr lang="en-US" sz="2000" b="1" dirty="0"/>
              <a:t>a capacity for social adjustment </a:t>
            </a:r>
            <a:endParaRPr lang="en-US" sz="2000" b="1" dirty="0" smtClean="0"/>
          </a:p>
          <a:p>
            <a:r>
              <a:rPr lang="en-US" sz="2000" b="1" dirty="0" smtClean="0"/>
              <a:t>Develop </a:t>
            </a:r>
            <a:r>
              <a:rPr lang="en-US" sz="2000" b="1" dirty="0"/>
              <a:t>problem solving and constructive thinking </a:t>
            </a:r>
            <a:endParaRPr lang="en-US" sz="2000" b="1" dirty="0" smtClean="0"/>
          </a:p>
          <a:p>
            <a:r>
              <a:rPr lang="en-US" sz="2000" b="1" dirty="0" smtClean="0"/>
              <a:t>Socialized </a:t>
            </a:r>
            <a:r>
              <a:rPr lang="en-US" sz="2000" b="1" dirty="0"/>
              <a:t>techniques; project and group methods</a:t>
            </a:r>
            <a:endParaRPr lang="en-US" sz="2000" b="1" dirty="0"/>
          </a:p>
        </p:txBody>
      </p:sp>
    </p:spTree>
    <p:extLst>
      <p:ext uri="{BB962C8B-B14F-4D97-AF65-F5344CB8AC3E}">
        <p14:creationId xmlns:p14="http://schemas.microsoft.com/office/powerpoint/2010/main" val="2701149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school and curriculum:</a:t>
            </a:r>
            <a:endParaRPr lang="en-US" dirty="0"/>
          </a:p>
        </p:txBody>
      </p:sp>
      <p:sp>
        <p:nvSpPr>
          <p:cNvPr id="3" name="Content Placeholder 2"/>
          <p:cNvSpPr>
            <a:spLocks noGrp="1"/>
          </p:cNvSpPr>
          <p:nvPr>
            <p:ph idx="1"/>
          </p:nvPr>
        </p:nvSpPr>
        <p:spPr>
          <a:xfrm>
            <a:off x="1154954" y="2603499"/>
            <a:ext cx="8825659" cy="3997325"/>
          </a:xfrm>
        </p:spPr>
        <p:txBody>
          <a:bodyPr>
            <a:noAutofit/>
          </a:bodyPr>
          <a:lstStyle/>
          <a:p>
            <a:pPr marL="0" indent="0">
              <a:buNone/>
            </a:pPr>
            <a:r>
              <a:rPr lang="en-US" sz="1600" b="1" u="sng" dirty="0"/>
              <a:t>THE </a:t>
            </a:r>
            <a:r>
              <a:rPr lang="en-US" sz="1600" b="1" u="sng" dirty="0" smtClean="0"/>
              <a:t>SCHOOL</a:t>
            </a:r>
          </a:p>
          <a:p>
            <a:r>
              <a:rPr lang="en-US" sz="1600" b="1" dirty="0" smtClean="0"/>
              <a:t>DISCIPLINE </a:t>
            </a:r>
          </a:p>
          <a:p>
            <a:r>
              <a:rPr lang="en-US" sz="1600" b="1" dirty="0" smtClean="0"/>
              <a:t>Reflect </a:t>
            </a:r>
            <a:r>
              <a:rPr lang="en-US" sz="1600" b="1" dirty="0"/>
              <a:t>and epitomize the larger society outside its walls </a:t>
            </a:r>
            <a:endParaRPr lang="en-US" sz="1600" b="1" dirty="0"/>
          </a:p>
          <a:p>
            <a:r>
              <a:rPr lang="en-US" sz="1600" b="1" dirty="0" smtClean="0"/>
              <a:t> </a:t>
            </a:r>
            <a:r>
              <a:rPr lang="en-US" sz="1600" b="1" dirty="0"/>
              <a:t>Balance, purify and simplify the activities of the society in its environment </a:t>
            </a:r>
            <a:endParaRPr lang="en-US" sz="1600" b="1" dirty="0" smtClean="0"/>
          </a:p>
          <a:p>
            <a:r>
              <a:rPr lang="en-US" sz="1600" b="1" dirty="0" smtClean="0"/>
              <a:t>Should </a:t>
            </a:r>
            <a:r>
              <a:rPr lang="en-US" sz="1600" b="1" dirty="0"/>
              <a:t>come through participation in group activities and social service </a:t>
            </a:r>
            <a:r>
              <a:rPr lang="en-US" sz="1600" b="1" dirty="0" smtClean="0"/>
              <a:t>activities</a:t>
            </a:r>
          </a:p>
          <a:p>
            <a:pPr marL="0" indent="0">
              <a:buNone/>
            </a:pPr>
            <a:r>
              <a:rPr lang="en-US" sz="1600" b="1" u="sng" dirty="0" smtClean="0"/>
              <a:t>Curriculum</a:t>
            </a:r>
          </a:p>
          <a:p>
            <a:pPr marL="0" indent="0">
              <a:buNone/>
            </a:pPr>
            <a:r>
              <a:rPr lang="en-US" sz="1600" b="1" dirty="0"/>
              <a:t> </a:t>
            </a:r>
            <a:r>
              <a:rPr lang="en-US" sz="1600" b="1" dirty="0" smtClean="0"/>
              <a:t>   Basic skills: </a:t>
            </a:r>
          </a:p>
          <a:p>
            <a:pPr marL="0" indent="0">
              <a:buNone/>
            </a:pPr>
            <a:r>
              <a:rPr lang="en-US" sz="1600" b="1" dirty="0" smtClean="0"/>
              <a:t>-</a:t>
            </a:r>
            <a:r>
              <a:rPr lang="en-US" sz="1600" b="1" dirty="0"/>
              <a:t>Apprenticeship -Didactic teaching Curriculum: -Factory model -Compartments -Didactic teaching Curriculum: -Factory model -Compartments -Didactic teaching Agrarian Society Agrarian Society Information Society Information Society Industrial Society Industrial Society</a:t>
            </a:r>
            <a:endParaRPr lang="en-US" sz="1600" b="1" dirty="0"/>
          </a:p>
        </p:txBody>
      </p:sp>
    </p:spTree>
    <p:extLst>
      <p:ext uri="{BB962C8B-B14F-4D97-AF65-F5344CB8AC3E}">
        <p14:creationId xmlns:p14="http://schemas.microsoft.com/office/powerpoint/2010/main" val="3979058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514599"/>
            <a:ext cx="8825658" cy="1700214"/>
          </a:xfrm>
        </p:spPr>
        <p:txBody>
          <a:bodyPr/>
          <a:lstStyle/>
          <a:p>
            <a:r>
              <a:rPr lang="en-US" b="1" dirty="0"/>
              <a:t>Psychological Foundations of Curriculum Development.</a:t>
            </a:r>
            <a:br>
              <a:rPr lang="en-US" b="1" dirty="0"/>
            </a:br>
            <a:endParaRPr lang="en-US" b="1" dirty="0"/>
          </a:p>
        </p:txBody>
      </p:sp>
      <p:sp>
        <p:nvSpPr>
          <p:cNvPr id="3" name="Subtitle 2"/>
          <p:cNvSpPr>
            <a:spLocks noGrp="1"/>
          </p:cNvSpPr>
          <p:nvPr>
            <p:ph type="subTitle" idx="1"/>
          </p:nvPr>
        </p:nvSpPr>
        <p:spPr>
          <a:xfrm>
            <a:off x="1154955" y="3571874"/>
            <a:ext cx="8825658" cy="2066925"/>
          </a:xfrm>
        </p:spPr>
        <p:txBody>
          <a:bodyPr>
            <a:normAutofit/>
          </a:bodyPr>
          <a:lstStyle/>
          <a:p>
            <a:r>
              <a:rPr lang="en-US" b="1" dirty="0"/>
              <a:t>Psychology provides those elements which unify Learning process. Some philosophers have simply said that teacher simply gives information. It becomes learning according to child’s psychology. Hence, it is very important to understand basic psychological needs of the learners and reflecting on how these needs can be translated into curriculum.</a:t>
            </a:r>
          </a:p>
          <a:p>
            <a:endParaRPr lang="en-US" b="1" dirty="0"/>
          </a:p>
        </p:txBody>
      </p:sp>
    </p:spTree>
    <p:extLst>
      <p:ext uri="{BB962C8B-B14F-4D97-AF65-F5344CB8AC3E}">
        <p14:creationId xmlns:p14="http://schemas.microsoft.com/office/powerpoint/2010/main" val="1589379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Theories and Curriculum.</a:t>
            </a:r>
            <a:br>
              <a:rPr lang="en-US" b="1" dirty="0"/>
            </a:br>
            <a:endParaRPr lang="en-US" dirty="0"/>
          </a:p>
        </p:txBody>
      </p:sp>
      <p:sp>
        <p:nvSpPr>
          <p:cNvPr id="3" name="Content Placeholder 2"/>
          <p:cNvSpPr>
            <a:spLocks noGrp="1"/>
          </p:cNvSpPr>
          <p:nvPr>
            <p:ph idx="1"/>
          </p:nvPr>
        </p:nvSpPr>
        <p:spPr/>
        <p:txBody>
          <a:bodyPr>
            <a:normAutofit/>
          </a:bodyPr>
          <a:lstStyle/>
          <a:p>
            <a:pPr marL="0" indent="0" fontAlgn="base">
              <a:buNone/>
            </a:pPr>
            <a:r>
              <a:rPr lang="en-US" sz="2400" b="1" dirty="0"/>
              <a:t>We shall consider three learning theories:</a:t>
            </a:r>
            <a:endParaRPr lang="en-US" sz="2400" dirty="0"/>
          </a:p>
          <a:p>
            <a:pPr lvl="0" fontAlgn="base"/>
            <a:r>
              <a:rPr lang="en-US" sz="2400" b="1" dirty="0"/>
              <a:t>Behaviorism:</a:t>
            </a:r>
            <a:r>
              <a:rPr lang="en-US" sz="2400" dirty="0"/>
              <a:t> It deals with various aspects of S-R and reinforcement.</a:t>
            </a:r>
          </a:p>
          <a:p>
            <a:pPr lvl="0" fontAlgn="base"/>
            <a:r>
              <a:rPr lang="en-US" sz="2400" b="1" dirty="0"/>
              <a:t>Cognitivism:</a:t>
            </a:r>
            <a:r>
              <a:rPr lang="en-US" sz="2400" dirty="0"/>
              <a:t> It studies how the learner relates himself to the total environment.</a:t>
            </a:r>
          </a:p>
          <a:p>
            <a:pPr lvl="0" fontAlgn="base"/>
            <a:r>
              <a:rPr lang="en-US" sz="2400" b="1" dirty="0"/>
              <a:t>Humanism:</a:t>
            </a:r>
            <a:r>
              <a:rPr lang="en-US" sz="2400" dirty="0"/>
              <a:t> It emphasizes on affective domain of learning.</a:t>
            </a:r>
          </a:p>
          <a:p>
            <a:pPr marL="0" indent="0">
              <a:buNone/>
            </a:pPr>
            <a:endParaRPr lang="en-US" sz="2400" dirty="0"/>
          </a:p>
        </p:txBody>
      </p:sp>
    </p:spTree>
    <p:extLst>
      <p:ext uri="{BB962C8B-B14F-4D97-AF65-F5344CB8AC3E}">
        <p14:creationId xmlns:p14="http://schemas.microsoft.com/office/powerpoint/2010/main" val="3517531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Behaviorism:</a:t>
            </a:r>
            <a:br>
              <a:rPr lang="en-US" b="1" dirty="0"/>
            </a:br>
            <a:endParaRPr lang="en-US" dirty="0"/>
          </a:p>
        </p:txBody>
      </p:sp>
      <p:sp>
        <p:nvSpPr>
          <p:cNvPr id="3" name="Content Placeholder 2"/>
          <p:cNvSpPr>
            <a:spLocks noGrp="1"/>
          </p:cNvSpPr>
          <p:nvPr>
            <p:ph idx="1"/>
          </p:nvPr>
        </p:nvSpPr>
        <p:spPr/>
        <p:txBody>
          <a:bodyPr>
            <a:noAutofit/>
          </a:bodyPr>
          <a:lstStyle/>
          <a:p>
            <a:pPr marL="0" indent="0" fontAlgn="base">
              <a:buNone/>
            </a:pPr>
            <a:r>
              <a:rPr lang="en-US" sz="2000" b="1" dirty="0" smtClean="0"/>
              <a:t>The </a:t>
            </a:r>
            <a:r>
              <a:rPr lang="en-US" sz="2000" b="1" dirty="0"/>
              <a:t>first theory which studied how learning occurs was named as </a:t>
            </a:r>
            <a:r>
              <a:rPr lang="en-US" sz="2000" b="1" dirty="0" err="1"/>
              <a:t>behaviourism</a:t>
            </a:r>
            <a:r>
              <a:rPr lang="en-US" sz="2000" b="1" dirty="0"/>
              <a:t>. Behaviorism claimed and proved that </a:t>
            </a:r>
            <a:r>
              <a:rPr lang="en-US" sz="2000" b="1" dirty="0" err="1"/>
              <a:t>behaviour</a:t>
            </a:r>
            <a:r>
              <a:rPr lang="en-US" sz="2000" b="1" dirty="0"/>
              <a:t> can be modified by changing the environment, In other words, a learner responds differently to different </a:t>
            </a:r>
            <a:r>
              <a:rPr lang="en-US" sz="2000" b="1" dirty="0" err="1"/>
              <a:t>stimlus</a:t>
            </a:r>
            <a:r>
              <a:rPr lang="en-US" sz="2000" b="1" dirty="0"/>
              <a:t>. Accordingly, it suggested to intentionally provide a stimulus to create desirable response. It says that</a:t>
            </a:r>
            <a:r>
              <a:rPr lang="en-US" sz="2000" b="1" dirty="0" smtClean="0"/>
              <a:t>:</a:t>
            </a:r>
          </a:p>
          <a:p>
            <a:pPr lvl="0" fontAlgn="base"/>
            <a:r>
              <a:rPr lang="en-US" sz="2000" b="1" dirty="0"/>
              <a:t>Behavior is result of conditions in which learning takes place.</a:t>
            </a:r>
          </a:p>
          <a:p>
            <a:pPr lvl="0" fontAlgn="base"/>
            <a:r>
              <a:rPr lang="en-US" sz="2000" b="1" dirty="0"/>
              <a:t>If proper stimuli are provided, </a:t>
            </a:r>
            <a:r>
              <a:rPr lang="en-US" sz="2000" b="1" dirty="0" err="1"/>
              <a:t>behaviour</a:t>
            </a:r>
            <a:r>
              <a:rPr lang="en-US" sz="2000" b="1" dirty="0"/>
              <a:t> can be </a:t>
            </a:r>
            <a:r>
              <a:rPr lang="en-US" sz="2000" b="1" dirty="0" err="1"/>
              <a:t>moulded</a:t>
            </a:r>
            <a:r>
              <a:rPr lang="en-US" sz="2000" b="1" dirty="0"/>
              <a:t>.</a:t>
            </a:r>
          </a:p>
          <a:p>
            <a:pPr lvl="0" fontAlgn="base"/>
            <a:r>
              <a:rPr lang="en-US" sz="2000" b="1" dirty="0"/>
              <a:t>It </a:t>
            </a:r>
            <a:r>
              <a:rPr lang="en-US" sz="2000" b="1" dirty="0" err="1"/>
              <a:t>is.possible</a:t>
            </a:r>
            <a:r>
              <a:rPr lang="en-US" sz="2000" b="1" dirty="0"/>
              <a:t> to control learning experiences to create desired learning outcomes.</a:t>
            </a:r>
          </a:p>
          <a:p>
            <a:pPr lvl="0" fontAlgn="base"/>
            <a:r>
              <a:rPr lang="en-US" sz="2000" b="1" dirty="0"/>
              <a:t>It is important to reinforce positive </a:t>
            </a:r>
            <a:r>
              <a:rPr lang="en-US" sz="2000" b="1" dirty="0" err="1"/>
              <a:t>behaviour</a:t>
            </a:r>
            <a:r>
              <a:rPr lang="en-US" sz="2000" b="1" dirty="0"/>
              <a:t> to ensure its repetition.</a:t>
            </a:r>
          </a:p>
          <a:p>
            <a:pPr marL="0" indent="0" fontAlgn="base">
              <a:buNone/>
            </a:pPr>
            <a:endParaRPr lang="en-US" sz="2000" b="1" dirty="0"/>
          </a:p>
          <a:p>
            <a:pPr marL="0" indent="0">
              <a:buNone/>
            </a:pPr>
            <a:endParaRPr lang="en-US" sz="2000" b="1" dirty="0"/>
          </a:p>
        </p:txBody>
      </p:sp>
    </p:spTree>
    <p:extLst>
      <p:ext uri="{BB962C8B-B14F-4D97-AF65-F5344CB8AC3E}">
        <p14:creationId xmlns:p14="http://schemas.microsoft.com/office/powerpoint/2010/main" val="1433845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pPr marL="0" indent="0" fontAlgn="base">
              <a:buNone/>
            </a:pPr>
            <a:r>
              <a:rPr lang="en-US" sz="2000" b="1" dirty="0"/>
              <a:t>Many principles of behaviorism are used in curriculum development.</a:t>
            </a:r>
          </a:p>
          <a:p>
            <a:pPr lvl="0" fontAlgn="base"/>
            <a:r>
              <a:rPr lang="en-US" sz="2000" b="1" dirty="0"/>
              <a:t>Remediation of </a:t>
            </a:r>
            <a:r>
              <a:rPr lang="en-US" sz="2000" b="1" dirty="0" err="1"/>
              <a:t>behaviour</a:t>
            </a:r>
            <a:r>
              <a:rPr lang="en-US" sz="2000" b="1" dirty="0"/>
              <a:t>, acquiring of skills and considerations.</a:t>
            </a:r>
          </a:p>
          <a:p>
            <a:pPr lvl="0" fontAlgn="base"/>
            <a:r>
              <a:rPr lang="en-US" sz="2000" b="1" dirty="0"/>
              <a:t>Defining short-term and long-term objectives.</a:t>
            </a:r>
          </a:p>
          <a:p>
            <a:pPr lvl="0" fontAlgn="base"/>
            <a:r>
              <a:rPr lang="en-US" sz="2000" b="1" dirty="0"/>
              <a:t>Suitable media and materials to suit the learners needs, and abilities.</a:t>
            </a:r>
          </a:p>
          <a:p>
            <a:pPr lvl="0" fontAlgn="base"/>
            <a:r>
              <a:rPr lang="en-US" sz="2000" b="1" dirty="0"/>
              <a:t>Positive reinforcement of positive </a:t>
            </a:r>
            <a:r>
              <a:rPr lang="en-US" sz="2000" b="1" dirty="0" err="1"/>
              <a:t>behaviour</a:t>
            </a:r>
            <a:r>
              <a:rPr lang="en-US" sz="2000" b="1" dirty="0" smtClean="0"/>
              <a:t>.</a:t>
            </a:r>
          </a:p>
          <a:p>
            <a:pPr lvl="0" fontAlgn="base"/>
            <a:r>
              <a:rPr lang="en-US" sz="2000" b="1" dirty="0"/>
              <a:t>Understanding learner’s needs better and developing activities and tasks according to that.</a:t>
            </a:r>
          </a:p>
          <a:p>
            <a:pPr fontAlgn="base"/>
            <a:r>
              <a:rPr lang="en-US" sz="2000" b="1" dirty="0"/>
              <a:t>Behaviorism has gained popularity not only in educational field, but also in business and industry, government and allied, health professions, or to say, wherever human beings are involved.</a:t>
            </a:r>
          </a:p>
          <a:p>
            <a:pPr lvl="0" fontAlgn="base"/>
            <a:endParaRPr lang="en-US" sz="2000" b="1" dirty="0"/>
          </a:p>
          <a:p>
            <a:endParaRPr lang="en-US" sz="2000" b="1" dirty="0"/>
          </a:p>
        </p:txBody>
      </p:sp>
    </p:spTree>
    <p:extLst>
      <p:ext uri="{BB962C8B-B14F-4D97-AF65-F5344CB8AC3E}">
        <p14:creationId xmlns:p14="http://schemas.microsoft.com/office/powerpoint/2010/main" val="1368005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fontAlgn="base">
              <a:buNone/>
            </a:pPr>
            <a:r>
              <a:rPr lang="en-US" sz="2800" b="1" dirty="0" smtClean="0"/>
              <a:t>Unlike </a:t>
            </a:r>
            <a:r>
              <a:rPr lang="en-US" sz="2800" b="1" dirty="0"/>
              <a:t>behaviorists, cognitive school claims that learning is cognitive in nature. It explains that a man goes through different style of development from birth to maturity. Piaget gave following states of cognitive development from birth to maturity:</a:t>
            </a:r>
          </a:p>
          <a:p>
            <a:pPr marL="0" indent="0">
              <a:buNone/>
            </a:pPr>
            <a:endParaRPr lang="en-US" sz="2800" b="1" dirty="0"/>
          </a:p>
        </p:txBody>
      </p:sp>
      <p:sp>
        <p:nvSpPr>
          <p:cNvPr id="4" name="Title 3"/>
          <p:cNvSpPr>
            <a:spLocks noGrp="1"/>
          </p:cNvSpPr>
          <p:nvPr>
            <p:ph type="title"/>
          </p:nvPr>
        </p:nvSpPr>
        <p:spPr/>
        <p:txBody>
          <a:bodyPr/>
          <a:lstStyle/>
          <a:p>
            <a:r>
              <a:rPr lang="en-US" b="1" dirty="0"/>
              <a:t>Cognitive School of Thought.</a:t>
            </a:r>
            <a:br>
              <a:rPr lang="en-US" b="1" dirty="0"/>
            </a:br>
            <a:endParaRPr lang="en-US" dirty="0"/>
          </a:p>
        </p:txBody>
      </p:sp>
    </p:spTree>
    <p:extLst>
      <p:ext uri="{BB962C8B-B14F-4D97-AF65-F5344CB8AC3E}">
        <p14:creationId xmlns:p14="http://schemas.microsoft.com/office/powerpoint/2010/main" val="2847905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pPr lvl="0" fontAlgn="base"/>
            <a:r>
              <a:rPr lang="en-US" sz="2000" b="1" dirty="0"/>
              <a:t>Sensorimotor stage:</a:t>
            </a:r>
            <a:r>
              <a:rPr lang="en-US" sz="2000" dirty="0"/>
              <a:t> 0-2 years Age, Development: The child learns sensorimotor activities. He begins to establish simple relations between objects.</a:t>
            </a:r>
          </a:p>
          <a:p>
            <a:pPr lvl="0" fontAlgn="base"/>
            <a:r>
              <a:rPr lang="en-US" sz="2000" b="1" dirty="0" smtClean="0"/>
              <a:t>Preoperational </a:t>
            </a:r>
            <a:r>
              <a:rPr lang="en-US" sz="2000" b="1" dirty="0"/>
              <a:t>stage:</a:t>
            </a:r>
            <a:r>
              <a:rPr lang="en-US" sz="2000" dirty="0"/>
              <a:t> 2-7 years Age, Development: Learns to take a symbolic meaning, but can consider only one dimension.</a:t>
            </a:r>
          </a:p>
          <a:p>
            <a:pPr lvl="0" fontAlgn="base"/>
            <a:r>
              <a:rPr lang="en-US" sz="2000" b="1" dirty="0"/>
              <a:t>Concrete operational stage:</a:t>
            </a:r>
            <a:r>
              <a:rPr lang="en-US" sz="2000" dirty="0"/>
              <a:t> 7-11 years Age, Development: Learns to organize data into logical relationships and can learn concepts in problem solving situations.</a:t>
            </a:r>
          </a:p>
          <a:p>
            <a:pPr lvl="0" fontAlgn="base"/>
            <a:r>
              <a:rPr lang="en-US" sz="2000" b="1" dirty="0"/>
              <a:t>Formal operational stage:</a:t>
            </a:r>
            <a:r>
              <a:rPr lang="en-US" sz="2000" dirty="0"/>
              <a:t> 11 on-wards Age, Development: Can think about abstract ideas, formulate hypotheses and deduce possible conclusions from them.</a:t>
            </a:r>
          </a:p>
          <a:p>
            <a:endParaRPr lang="en-US" sz="2000" dirty="0"/>
          </a:p>
        </p:txBody>
      </p:sp>
    </p:spTree>
    <p:extLst>
      <p:ext uri="{BB962C8B-B14F-4D97-AF65-F5344CB8AC3E}">
        <p14:creationId xmlns:p14="http://schemas.microsoft.com/office/powerpoint/2010/main" val="2908776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Humanistic </a:t>
            </a:r>
            <a:br>
              <a:rPr lang="en-US" b="1" dirty="0"/>
            </a:br>
            <a:endParaRPr lang="en-US" dirty="0"/>
          </a:p>
        </p:txBody>
      </p:sp>
      <p:sp>
        <p:nvSpPr>
          <p:cNvPr id="3" name="Content Placeholder 2"/>
          <p:cNvSpPr>
            <a:spLocks noGrp="1"/>
          </p:cNvSpPr>
          <p:nvPr>
            <p:ph idx="1"/>
          </p:nvPr>
        </p:nvSpPr>
        <p:spPr/>
        <p:txBody>
          <a:bodyPr>
            <a:normAutofit/>
          </a:bodyPr>
          <a:lstStyle/>
          <a:p>
            <a:pPr marL="0" indent="0" fontAlgn="base">
              <a:buNone/>
            </a:pPr>
            <a:r>
              <a:rPr lang="en-US" sz="2400" b="1" dirty="0" smtClean="0"/>
              <a:t>Humanistic </a:t>
            </a:r>
            <a:r>
              <a:rPr lang="en-US" sz="2400" b="1" dirty="0"/>
              <a:t>psychology has been taken as a “third force” learning theory by many observers. First and, second being cognitive development and behaviorism psychologists are always concerned with the betterment of the society and the people. Humanistic approach suggests that-our </a:t>
            </a:r>
            <a:r>
              <a:rPr lang="en-US" sz="2400" b="1" dirty="0" err="1"/>
              <a:t>behaviour</a:t>
            </a:r>
            <a:r>
              <a:rPr lang="en-US" sz="2400" b="1" dirty="0"/>
              <a:t> is dependent on our concept of ourselves. Human beings understand ‘wholeness’ of the problem and react to it in an organized pattern.</a:t>
            </a:r>
          </a:p>
          <a:p>
            <a:endParaRPr lang="en-US" sz="2400" b="1" dirty="0"/>
          </a:p>
        </p:txBody>
      </p:sp>
    </p:spTree>
    <p:extLst>
      <p:ext uri="{BB962C8B-B14F-4D97-AF65-F5344CB8AC3E}">
        <p14:creationId xmlns:p14="http://schemas.microsoft.com/office/powerpoint/2010/main" val="296337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700617"/>
          </a:xfrm>
        </p:spPr>
        <p:txBody>
          <a:bodyPr/>
          <a:lstStyle/>
          <a:p>
            <a:r>
              <a:rPr lang="en-US" dirty="0" smtClean="0"/>
              <a:t>Philosophical Foundation</a:t>
            </a:r>
            <a:endParaRPr lang="en-US" dirty="0"/>
          </a:p>
        </p:txBody>
      </p:sp>
      <p:sp>
        <p:nvSpPr>
          <p:cNvPr id="3" name="Subtitle 2"/>
          <p:cNvSpPr>
            <a:spLocks noGrp="1"/>
          </p:cNvSpPr>
          <p:nvPr>
            <p:ph type="subTitle" idx="1"/>
          </p:nvPr>
        </p:nvSpPr>
        <p:spPr>
          <a:xfrm>
            <a:off x="1154955" y="2800350"/>
            <a:ext cx="8825658" cy="2838450"/>
          </a:xfrm>
        </p:spPr>
        <p:txBody>
          <a:bodyPr>
            <a:normAutofit/>
          </a:bodyPr>
          <a:lstStyle/>
          <a:p>
            <a:r>
              <a:rPr lang="en-US" sz="2400" b="1" dirty="0"/>
              <a:t>The philosophical foundation of curriculum helps determine the driving purpose of education, as well as the roles of the various participants. While all foundations propose to set goals of curriculum, philosophy presents the manner of thinking from which those goals are created.</a:t>
            </a:r>
            <a:endParaRPr lang="en-US" sz="2400" b="1" dirty="0"/>
          </a:p>
        </p:txBody>
      </p:sp>
    </p:spTree>
    <p:extLst>
      <p:ext uri="{BB962C8B-B14F-4D97-AF65-F5344CB8AC3E}">
        <p14:creationId xmlns:p14="http://schemas.microsoft.com/office/powerpoint/2010/main" val="1487571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Constructivism</a:t>
            </a:r>
            <a:br>
              <a:rPr lang="en-US" b="1" dirty="0"/>
            </a:br>
            <a:endParaRPr lang="en-US" dirty="0"/>
          </a:p>
        </p:txBody>
      </p:sp>
      <p:sp>
        <p:nvSpPr>
          <p:cNvPr id="3" name="Content Placeholder 2"/>
          <p:cNvSpPr>
            <a:spLocks noGrp="1"/>
          </p:cNvSpPr>
          <p:nvPr>
            <p:ph idx="1"/>
          </p:nvPr>
        </p:nvSpPr>
        <p:spPr/>
        <p:txBody>
          <a:bodyPr/>
          <a:lstStyle/>
          <a:p>
            <a:pPr marL="0" indent="0">
              <a:buNone/>
            </a:pPr>
            <a:r>
              <a:rPr lang="en-US" sz="2000" b="1" dirty="0" smtClean="0"/>
              <a:t>Constructivism</a:t>
            </a:r>
            <a:r>
              <a:rPr lang="en-US" b="1" dirty="0" smtClean="0"/>
              <a:t> </a:t>
            </a:r>
            <a:r>
              <a:rPr lang="en-US" b="1" dirty="0"/>
              <a:t>learning theory is a philosophy which enhances students' logical and conceptual growth. The underlying concept within the constructivism learning theory is the role which experiences-or connections with the adjoining atmosphere-play in student education</a:t>
            </a:r>
            <a:r>
              <a:rPr lang="en-US" b="1" dirty="0" smtClean="0"/>
              <a:t>.</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1694391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a:t>The constructivism learning theory argues that people produce knowledge and form meaning based upon their experiences. Two of the key concepts within the constructivism learning theory which create the construction of an individual's new knowledge are accommodation and assimilation. Assimilating causes an individual to incorporate new experiences into the old experiences. This causes the individual to develop new outlooks, rethink what were once misunderstandings, and evaluate what is important, ultimately altering their perceptions. Accommodation, on the other hand, is reframing the world and new experiences into the mental capacity already present. Individuals conceive a particular fashion in which the world operates. When things do not operate within that context, they must accommodate and reframing the expectations with the outcomes.</a:t>
            </a:r>
          </a:p>
          <a:p>
            <a:pPr marL="0" indent="0">
              <a:buNone/>
            </a:pPr>
            <a:endParaRPr lang="en-US" sz="2000" b="1" dirty="0"/>
          </a:p>
        </p:txBody>
      </p:sp>
    </p:spTree>
    <p:extLst>
      <p:ext uri="{BB962C8B-B14F-4D97-AF65-F5344CB8AC3E}">
        <p14:creationId xmlns:p14="http://schemas.microsoft.com/office/powerpoint/2010/main" val="1960085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t>The constructivism learning theory will allow children to, at an early age or a late age, develop the skills and confidence to analyze the world around them, create solutions or support for developing issues, and then justify their words and actions, while encouraging those around them to do the same and respecting the differences in opinions for the contributions that they can make to the whole of the situation. Classroom applications of constructivism support the philosophy of learning which build a students' and teachers' understanding.</a:t>
            </a:r>
          </a:p>
          <a:p>
            <a:endParaRPr lang="en-US" sz="2000" b="1" dirty="0"/>
          </a:p>
        </p:txBody>
      </p:sp>
    </p:spTree>
    <p:extLst>
      <p:ext uri="{BB962C8B-B14F-4D97-AF65-F5344CB8AC3E}">
        <p14:creationId xmlns:p14="http://schemas.microsoft.com/office/powerpoint/2010/main" val="312143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Major Philosophies:</a:t>
            </a:r>
            <a:endParaRPr lang="en-US" dirty="0"/>
          </a:p>
        </p:txBody>
      </p:sp>
      <p:sp>
        <p:nvSpPr>
          <p:cNvPr id="3" name="Content Placeholder 2"/>
          <p:cNvSpPr>
            <a:spLocks noGrp="1"/>
          </p:cNvSpPr>
          <p:nvPr>
            <p:ph idx="1"/>
          </p:nvPr>
        </p:nvSpPr>
        <p:spPr/>
        <p:txBody>
          <a:bodyPr>
            <a:normAutofit/>
          </a:bodyPr>
          <a:lstStyle/>
          <a:p>
            <a:r>
              <a:rPr lang="en-US" sz="4400" dirty="0" smtClean="0"/>
              <a:t>Idealism</a:t>
            </a:r>
          </a:p>
          <a:p>
            <a:r>
              <a:rPr lang="en-US" sz="4400" dirty="0" smtClean="0"/>
              <a:t>Realism</a:t>
            </a:r>
          </a:p>
          <a:p>
            <a:r>
              <a:rPr lang="en-US" sz="4400" dirty="0" smtClean="0"/>
              <a:t>pragmatism</a:t>
            </a:r>
            <a:endParaRPr lang="en-US" sz="4400" dirty="0"/>
          </a:p>
        </p:txBody>
      </p:sp>
    </p:spTree>
    <p:extLst>
      <p:ext uri="{BB962C8B-B14F-4D97-AF65-F5344CB8AC3E}">
        <p14:creationId xmlns:p14="http://schemas.microsoft.com/office/powerpoint/2010/main" val="423298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654" y="542926"/>
            <a:ext cx="9803559" cy="1243012"/>
          </a:xfrm>
        </p:spPr>
        <p:txBody>
          <a:bodyPr/>
          <a:lstStyle/>
          <a:p>
            <a:r>
              <a:rPr lang="en-US" sz="2000" b="1" dirty="0" smtClean="0">
                <a:effectLst>
                  <a:outerShdw blurRad="38100" dist="38100" dir="2700000" algn="tl">
                    <a:srgbClr val="000000">
                      <a:alpha val="43137"/>
                    </a:srgbClr>
                  </a:outerShdw>
                </a:effectLst>
              </a:rPr>
              <a:t>                                      </a:t>
            </a:r>
            <a:r>
              <a:rPr lang="en-US" sz="5400" b="1" u="sng" dirty="0" smtClean="0">
                <a:effectLst>
                  <a:outerShdw blurRad="38100" dist="38100" dir="2700000" algn="tl">
                    <a:srgbClr val="000000">
                      <a:alpha val="43137"/>
                    </a:srgbClr>
                  </a:outerShdw>
                </a:effectLst>
              </a:rPr>
              <a:t>Idealism</a:t>
            </a:r>
            <a:r>
              <a:rPr lang="en-US" sz="2000" dirty="0" smtClean="0"/>
              <a:t/>
            </a:r>
            <a:br>
              <a:rPr lang="en-US" sz="2000" dirty="0" smtClean="0"/>
            </a:br>
            <a:r>
              <a:rPr lang="en-US" sz="2000" dirty="0"/>
              <a:t> </a:t>
            </a:r>
            <a:endParaRPr lang="en-US" sz="2000" dirty="0"/>
          </a:p>
        </p:txBody>
      </p:sp>
      <p:sp>
        <p:nvSpPr>
          <p:cNvPr id="3" name="Content Placeholder 2"/>
          <p:cNvSpPr>
            <a:spLocks noGrp="1"/>
          </p:cNvSpPr>
          <p:nvPr>
            <p:ph idx="1"/>
          </p:nvPr>
        </p:nvSpPr>
        <p:spPr>
          <a:xfrm>
            <a:off x="1154954" y="2686051"/>
            <a:ext cx="8825659" cy="3743324"/>
          </a:xfrm>
        </p:spPr>
        <p:txBody>
          <a:bodyPr>
            <a:normAutofit/>
          </a:bodyPr>
          <a:lstStyle/>
          <a:p>
            <a:pPr marL="0" indent="0">
              <a:buNone/>
            </a:pPr>
            <a:r>
              <a:rPr lang="en-US" sz="3200" b="1" dirty="0"/>
              <a:t>I</a:t>
            </a:r>
            <a:r>
              <a:rPr lang="en-US" sz="3200" b="1" dirty="0" smtClean="0"/>
              <a:t>dealism</a:t>
            </a:r>
            <a:r>
              <a:rPr lang="en-US" sz="3200" dirty="0"/>
              <a:t> is believing in or pursuing some perfect vision or belief. An </a:t>
            </a:r>
            <a:r>
              <a:rPr lang="en-US" sz="3200" b="1" dirty="0"/>
              <a:t>example</a:t>
            </a:r>
            <a:r>
              <a:rPr lang="en-US" sz="3200" dirty="0"/>
              <a:t> of </a:t>
            </a:r>
            <a:r>
              <a:rPr lang="en-US" sz="3200" b="1" dirty="0"/>
              <a:t>idealism</a:t>
            </a:r>
            <a:r>
              <a:rPr lang="en-US" sz="3200" dirty="0"/>
              <a:t> is the belief of people who think they can save the world.</a:t>
            </a:r>
            <a:r>
              <a:rPr lang="en-US" sz="3200" dirty="0" smtClean="0"/>
              <a:t>  </a:t>
            </a:r>
          </a:p>
        </p:txBody>
      </p:sp>
    </p:spTree>
    <p:extLst>
      <p:ext uri="{BB962C8B-B14F-4D97-AF65-F5344CB8AC3E}">
        <p14:creationId xmlns:p14="http://schemas.microsoft.com/office/powerpoint/2010/main" val="197599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2800" b="1" u="sng" dirty="0">
                <a:effectLst>
                  <a:outerShdw blurRad="38100" dist="38100" dir="2700000" algn="tl">
                    <a:srgbClr val="000000">
                      <a:alpha val="43137"/>
                    </a:srgbClr>
                  </a:outerShdw>
                </a:effectLst>
              </a:rPr>
              <a:t> Idealism &amp; Curriculum</a:t>
            </a:r>
          </a:p>
          <a:p>
            <a:pPr marL="0" indent="0">
              <a:buNone/>
            </a:pPr>
            <a:r>
              <a:rPr lang="en-US" sz="2800" b="1" dirty="0"/>
              <a:t>Idealism is a philosophy developed by Plato.  One of the many tenets of idealism is that truth can be found through reasoning, intuition, and divine revelation. There is such as thing as absolute truth and the world is composed of ideas primarily.</a:t>
            </a:r>
            <a:endParaRPr lang="en-US" sz="2800" dirty="0"/>
          </a:p>
        </p:txBody>
      </p:sp>
    </p:spTree>
    <p:extLst>
      <p:ext uri="{BB962C8B-B14F-4D97-AF65-F5344CB8AC3E}">
        <p14:creationId xmlns:p14="http://schemas.microsoft.com/office/powerpoint/2010/main" val="402992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ont.</a:t>
            </a:r>
            <a:endParaRPr lang="en-US" dirty="0"/>
          </a:p>
        </p:txBody>
      </p:sp>
      <p:sp>
        <p:nvSpPr>
          <p:cNvPr id="6" name="Content Placeholder 5"/>
          <p:cNvSpPr>
            <a:spLocks noGrp="1"/>
          </p:cNvSpPr>
          <p:nvPr>
            <p:ph idx="1"/>
          </p:nvPr>
        </p:nvSpPr>
        <p:spPr/>
        <p:txBody>
          <a:bodyPr/>
          <a:lstStyle/>
          <a:p>
            <a:pPr marL="0" indent="0">
              <a:buNone/>
            </a:pPr>
            <a:r>
              <a:rPr lang="en-US" sz="2000" b="1" dirty="0"/>
              <a:t>For curriculum, idealist concepts come through when people believe that learning is mostly an intellectual process. Teaching connects </a:t>
            </a:r>
            <a:r>
              <a:rPr lang="en-US" sz="2000" b="1" dirty="0" smtClean="0"/>
              <a:t>ideas together when teaching </a:t>
            </a:r>
            <a:r>
              <a:rPr lang="en-US" sz="2000" b="1" dirty="0"/>
              <a:t>the students. The education is highly structured and one of the best examples of this is the liberal arts education. The humanities are viewed as the most important subjects because these fields deal with ideas. The sciences are lower on the scale because they deal with </a:t>
            </a:r>
            <a:r>
              <a:rPr lang="en-US" sz="2000" b="1" dirty="0" smtClean="0"/>
              <a:t>observation</a:t>
            </a:r>
          </a:p>
          <a:p>
            <a:pPr marL="0" indent="0">
              <a:buNone/>
            </a:pPr>
            <a:r>
              <a:rPr lang="en-US" sz="2000" b="1" dirty="0"/>
              <a:t>Many famous educators supported idealism. Among them includes William Harris, </a:t>
            </a:r>
            <a:r>
              <a:rPr lang="en-US" sz="2000" b="1" dirty="0" err="1"/>
              <a:t>Fredrich</a:t>
            </a:r>
            <a:r>
              <a:rPr lang="en-US" sz="2000" b="1" dirty="0"/>
              <a:t> Froebel, and William Bennett. A more detailed analysis of idealism and teaching is available here.</a:t>
            </a:r>
            <a:endParaRPr lang="en-US" sz="2000" b="1" dirty="0" smtClean="0"/>
          </a:p>
          <a:p>
            <a:pPr marL="0" indent="0">
              <a:buNone/>
            </a:pPr>
            <a:endParaRPr lang="en-US" dirty="0"/>
          </a:p>
        </p:txBody>
      </p:sp>
    </p:spTree>
    <p:extLst>
      <p:ext uri="{BB962C8B-B14F-4D97-AF65-F5344CB8AC3E}">
        <p14:creationId xmlns:p14="http://schemas.microsoft.com/office/powerpoint/2010/main" val="205632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Realism</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a:t>Realists believe that reality exists independent of the human mind. The ultimate reality is the world of physical objects. The focus is on the body/objects. Truth is objective-what can be observed. Aristotle, a student of Plato who broke with his mentor's idealist philosophy, is called the father of both Realism and the scientific method. In this metaphysical view, the aim is to understand objective reality through "the diligent and unsparing scrutiny of all observable data." Aristotle believed that to understand an object, its ultimate form had to be understood, which does not change. For example, a rose exists whether or not a person is aware of it. A rose can exist in the mind without being physically present, but ultimately, the rose shares properties with all other roses and flowers (its form), although one rose may be red and another peach colored.</a:t>
            </a:r>
            <a:endParaRPr lang="en-US" sz="2000" b="1" dirty="0"/>
          </a:p>
        </p:txBody>
      </p:sp>
    </p:spTree>
    <p:extLst>
      <p:ext uri="{BB962C8B-B14F-4D97-AF65-F5344CB8AC3E}">
        <p14:creationId xmlns:p14="http://schemas.microsoft.com/office/powerpoint/2010/main" val="253627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b="1" dirty="0"/>
              <a:t>Aristotle also was the first to teach logic as a formal discipline in order to be able to reason about physical events and aspects. The exercise of rational thought is viewed as the ultimate purpose for humankind. The Realist curriculum emphasizes the subject matter of the physical world, particularly science and mathematics. The teacher organizes and presents content systematically within a discipline, demonstrating use of criteria in making decisions. Teaching methods focus on mastery of facts and basic skills through demonstration and recitation. Students must also demonstrate the ability to think critically and scientifically, using observation and experimentation. Curriculum should be scientifically approached, standardized, and distinct-discipline based. Character is developed through training in the rules of conduct</a:t>
            </a:r>
            <a:r>
              <a:rPr lang="en-US" dirty="0"/>
              <a:t>.</a:t>
            </a:r>
            <a:endParaRPr lang="en-US" dirty="0"/>
          </a:p>
        </p:txBody>
      </p:sp>
    </p:spTree>
    <p:extLst>
      <p:ext uri="{BB962C8B-B14F-4D97-AF65-F5344CB8AC3E}">
        <p14:creationId xmlns:p14="http://schemas.microsoft.com/office/powerpoint/2010/main" val="694329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89</TotalTime>
  <Words>2029</Words>
  <Application>Microsoft Office PowerPoint</Application>
  <PresentationFormat>Widescreen</PresentationFormat>
  <Paragraphs>125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Century Gothic</vt:lpstr>
      <vt:lpstr>Helvetica Neue</vt:lpstr>
      <vt:lpstr>Wingdings 3</vt:lpstr>
      <vt:lpstr>Ion Boardroom</vt:lpstr>
      <vt:lpstr>PowerPoint Presentation</vt:lpstr>
      <vt:lpstr>Foundation of curriculum</vt:lpstr>
      <vt:lpstr>Philosophical Foundation</vt:lpstr>
      <vt:lpstr>               Major Philosophies:</vt:lpstr>
      <vt:lpstr>                                      Idealism  </vt:lpstr>
      <vt:lpstr>Cont:</vt:lpstr>
      <vt:lpstr>Cont.</vt:lpstr>
      <vt:lpstr>Realism</vt:lpstr>
      <vt:lpstr>Cont.</vt:lpstr>
      <vt:lpstr> Realism &amp; Curriculum  </vt:lpstr>
      <vt:lpstr>Pragmatism:</vt:lpstr>
      <vt:lpstr>Cont.</vt:lpstr>
      <vt:lpstr>cont.</vt:lpstr>
      <vt:lpstr>Pragmatism and curriculum:</vt:lpstr>
      <vt:lpstr>Cont.</vt:lpstr>
      <vt:lpstr>Sociological Foundation</vt:lpstr>
      <vt:lpstr>Cont.</vt:lpstr>
      <vt:lpstr>Cont.</vt:lpstr>
      <vt:lpstr>Cont.</vt:lpstr>
      <vt:lpstr>cont.</vt:lpstr>
      <vt:lpstr>Cont.</vt:lpstr>
      <vt:lpstr>The school and curriculum:</vt:lpstr>
      <vt:lpstr>Psychological Foundations of Curriculum Development. </vt:lpstr>
      <vt:lpstr>Learning Theories and Curriculum. </vt:lpstr>
      <vt:lpstr>Behaviorism: </vt:lpstr>
      <vt:lpstr>CONT.</vt:lpstr>
      <vt:lpstr>Cognitive School of Thought. </vt:lpstr>
      <vt:lpstr>CONT.</vt:lpstr>
      <vt:lpstr>Humanistic  </vt:lpstr>
      <vt:lpstr>Constructivism </vt:lpstr>
      <vt:lpstr>Cont.</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rabia khalid</dc:creator>
  <cp:lastModifiedBy>rabia khalid</cp:lastModifiedBy>
  <cp:revision>10</cp:revision>
  <dcterms:created xsi:type="dcterms:W3CDTF">2020-04-23T09:09:28Z</dcterms:created>
  <dcterms:modified xsi:type="dcterms:W3CDTF">2020-04-23T10:39:20Z</dcterms:modified>
</cp:coreProperties>
</file>